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4" r:id="rId3"/>
    <p:sldId id="258" r:id="rId4"/>
    <p:sldId id="259" r:id="rId5"/>
    <p:sldId id="26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70" r:id="rId16"/>
    <p:sldId id="271" r:id="rId17"/>
    <p:sldId id="273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6" r:id="rId31"/>
    <p:sldId id="287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26"/>
    <p:restoredTop sz="94694"/>
  </p:normalViewPr>
  <p:slideViewPr>
    <p:cSldViewPr snapToGrid="0">
      <p:cViewPr varScale="1">
        <p:scale>
          <a:sx n="92" d="100"/>
          <a:sy n="92" d="100"/>
        </p:scale>
        <p:origin x="184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CAE856-DC71-EC8B-83A9-F25F2A3A6A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4DCBB93-505F-5806-06E1-D7F565A2B0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B020E4-CDC6-E474-644D-23F0BC1DE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CC452E-93E3-C624-959C-3FBC0A845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F6DCBF-714F-7E87-B5F2-77545EF45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115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47368B-2770-5B37-2D81-15FAE3080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F7AD411-0ED4-C892-2ABF-6EFE9223B2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B45E1F-6DB1-DE54-A479-61E8DFAD6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F01956-DBD0-F161-0D28-9A2D3263D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E92958-A7A6-3D77-5A38-E8CA42F84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5232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A0742AC-B684-10B0-885C-AE32C0D926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C684B0C-35D1-912D-B80F-BBBF342AC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DCC264-122A-4CA0-B479-50C3DE250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85371E-A45C-49A1-7030-4138441C7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FE9AAB-3EAB-9663-F6AE-6D93D2FE9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3430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9B91A2-907D-53FB-872D-B07BF690E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E641C1-D4D5-9DE2-7B2A-28BDBC121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2D0CC7-D8C7-C81F-4D1D-E98F5B6AD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435A77-0E6B-201E-06CF-D08E6DD7E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C86227-998D-7746-10C9-76A10ECEC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2074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A8C6E-ECD7-EE2F-5A2A-1639CD3DA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CFB3480-B927-C6A3-9AFA-4FC814E7F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B92BD0-CD02-B995-93FF-0BE6E5BC6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3EC89B-3360-2068-0077-64705783B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A66D5A-71D1-4004-675F-48F78A0E8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9315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356531-580A-EFA2-9E24-81459B816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FC62EF-A19D-A11D-B2F3-182F8E77D8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E01FD5A-8F2A-750D-C72D-9ECBC8DF6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61013D-26F5-8173-21F7-F2B970CBE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121DD7E-9F93-DC62-39F3-6E468B81E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D67BC6-F2CA-0E97-B265-D65B3EAB3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668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7C9DA8-340A-15FC-0DB5-9FFF3BB96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4AD860-FAFA-3B9D-5C14-226AF5DD3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3FA412-E26C-9811-21AA-0B63356FF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E0393B1-D1EE-452C-6225-D1CEEEA070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4748F34-1870-19E5-402C-9528700033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89F88FF-1735-5570-B065-62A9697B3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EFEB4DA-A742-F31B-0083-0010F7DEA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FBEFC29-888D-A769-5BA8-EB14269AC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3605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1F681E-6DED-A5B7-4AC4-8D81A55EA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24A02C4-CD8E-AF49-C5F3-4B406F26D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D4A8EB9-0E35-46DB-EB98-FC5D1903D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B0F06A-C88F-D786-1B20-0756B5E9B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7627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2DFAEDB-B244-0A2B-D1E1-93798B2A1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1792198-820E-BFCC-1606-C187EFA6B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211C990-F537-2FC7-D8B8-EEF8C8667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678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008D14-4647-7169-A2BE-06A123F1B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B0462F-3978-8E09-3537-C4C6E3C29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971502-6BAD-4C5F-C15E-A3C469D86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1B25D7-2EA0-AB48-C1A9-F91A08CD0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9C83DD-B06C-D7A6-A09D-6C070631A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3CDB97-7C68-81A0-E824-B57E650E0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0306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31D2F1-FBC2-EA95-0C31-729C10090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7C84841-C0B2-81DC-5B70-9D9AB5CFC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4347146-5CDE-92B7-DE11-114CE7CAAE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A7FED9-7959-6BA4-5D23-8AD45C1D8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464A83-053E-A3BE-6BFB-9CA73A226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C87A81-B9EE-10B6-ACEB-9EC40B598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2088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CFB0A32-3BD1-A816-F6FF-0001478D2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BEC2F6-76DE-B045-2E6A-22764028A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9ABD74-626E-33A4-EF18-F081F20D11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9CA029-298E-8946-8B62-41DF1ECC20DE}" type="datetimeFigureOut">
              <a:rPr kumimoji="1" lang="zh-CN" altLang="en-US" smtClean="0"/>
              <a:t>2025/10/16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BBB556-EAEC-647B-653E-90027C9DDD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DDEC5A-D1E1-B0DF-E6D8-48F8CE56D8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E383EF-BDE0-FE42-95BC-812C2D7A8E4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8400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5653EB-10A6-FA2B-89B6-4B76865C76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Code is Cheap, </a:t>
            </a:r>
            <a:br>
              <a:rPr kumimoji="1" lang="en-US" altLang="zh-CN" dirty="0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</a:br>
            <a:r>
              <a:rPr kumimoji="1" lang="en-US" altLang="zh-CN" dirty="0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Show me your Prompt!</a:t>
            </a:r>
            <a:endParaRPr kumimoji="1" lang="zh-CN" altLang="en-US" dirty="0">
              <a:latin typeface="Times New Roman" panose="02020603050405020304" pitchFamily="18" charset="0"/>
              <a:ea typeface="SimHei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7E79340-198B-0985-2E78-9928070E4A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br>
              <a:rPr kumimoji="1" lang="en-US" altLang="zh-CN" dirty="0"/>
            </a:br>
            <a:r>
              <a:rPr kumimoji="1" lang="en-US" altLang="zh-CN" dirty="0"/>
              <a:t>2025.10.16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7387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3200A9-7EAC-76BE-3FCF-EAAED4BD1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5147" y="264178"/>
            <a:ext cx="7821706" cy="643404"/>
          </a:xfrm>
        </p:spPr>
        <p:txBody>
          <a:bodyPr>
            <a:normAutofit fontScale="90000"/>
          </a:bodyPr>
          <a:lstStyle/>
          <a:p>
            <a:r>
              <a:rPr kumimoji="1" lang="zh-CN" altLang="en-US" sz="3200" dirty="0">
                <a:latin typeface="SimHei" panose="02010609060101010101" pitchFamily="49" charset="-122"/>
                <a:ea typeface="SimHei" panose="02010609060101010101" pitchFamily="49" charset="-122"/>
              </a:rPr>
              <a:t>多个</a:t>
            </a:r>
            <a:r>
              <a:rPr kumimoji="1" lang="en-US" altLang="zh-CN" sz="3200" dirty="0">
                <a:latin typeface="SimHei" panose="02010609060101010101" pitchFamily="49" charset="-122"/>
                <a:ea typeface="SimHei" panose="02010609060101010101" pitchFamily="49" charset="-122"/>
              </a:rPr>
              <a:t>version</a:t>
            </a:r>
            <a:r>
              <a:rPr kumimoji="1" lang="zh-CN" altLang="en-US" sz="3200" dirty="0">
                <a:latin typeface="SimHei" panose="02010609060101010101" pitchFamily="49" charset="-122"/>
                <a:ea typeface="SimHei" panose="02010609060101010101" pitchFamily="49" charset="-122"/>
              </a:rPr>
              <a:t>或者选择可以用注释的方法保留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5A29A2C-1D34-21B7-808C-09F06AC0BF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5821" y="907582"/>
            <a:ext cx="10320358" cy="546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134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238B657-D476-5EF2-E9AE-C0A863F50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9075" y="244045"/>
            <a:ext cx="8533849" cy="624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934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6E58AC1-0EE4-0F4F-E0F3-2039C63BCC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866311"/>
            <a:ext cx="10905066" cy="512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68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766133-B760-AFF4-6927-080C2C4F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大项目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/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多个文件需要处理怎么办？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63F32C-26FC-7604-7D9F-DED37543A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核心思想：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Divide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and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conquer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，做好版本控制</a:t>
            </a: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把大项目拆分成一个个小模块（这一步也需要你自己来），对每个小模块询问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ai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。小模块也可以进一步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divide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，但需要注意的是一定要提前把所有文件都投喂给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ai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，让它阅读，你可以对他进行简单的提问进行是否理解了的测试。</a:t>
            </a: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请一定记住</a:t>
            </a:r>
            <a:r>
              <a:rPr kumimoji="1" lang="zh-CN" altLang="en-US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任何代码改动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需要经过你的审核，几乎所有调试尽量自己手动完成，做出改动时请一定把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previous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的内容进行</a:t>
            </a:r>
            <a:r>
              <a:rPr kumimoji="1" lang="en-US" altLang="zh-CN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git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或者以</a:t>
            </a:r>
            <a:r>
              <a:rPr kumimoji="1" lang="zh-CN" altLang="en-US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注释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  <a:cs typeface="Times New Roman" panose="02020603050405020304" pitchFamily="18" charset="0"/>
              </a:rPr>
              <a:t>形式保留！</a:t>
            </a:r>
          </a:p>
        </p:txBody>
      </p:sp>
    </p:spTree>
    <p:extLst>
      <p:ext uri="{BB962C8B-B14F-4D97-AF65-F5344CB8AC3E}">
        <p14:creationId xmlns:p14="http://schemas.microsoft.com/office/powerpoint/2010/main" val="70440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3F04BB-383A-BB7D-F8BE-0B94501B6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082280" cy="691515"/>
          </a:xfrm>
        </p:spPr>
        <p:txBody>
          <a:bodyPr>
            <a:normAutofit/>
          </a:bodyPr>
          <a:lstStyle/>
          <a:p>
            <a:r>
              <a:rPr kumimoji="1" lang="zh-CN" altLang="en-US" sz="3600" dirty="0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想用</a:t>
            </a:r>
            <a:r>
              <a:rPr kumimoji="1" lang="en-US" altLang="zh-CN" sz="3600" dirty="0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ai</a:t>
            </a:r>
            <a:r>
              <a:rPr kumimoji="1" lang="zh-CN" altLang="en-US" sz="3600" dirty="0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读文献有什么技巧吗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ABCE39-2068-42CA-75B8-2158125FF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6640"/>
            <a:ext cx="10515600" cy="5120323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我的经验和想法：</a:t>
            </a: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pPr marL="0" indent="0">
              <a:buNone/>
            </a:pP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时间充足的话先自己读</a:t>
            </a:r>
            <a:r>
              <a:rPr kumimoji="1" lang="en-US" altLang="zh-CN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</a:rPr>
              <a:t>abstract</a:t>
            </a:r>
            <a:r>
              <a:rPr kumimoji="1" lang="zh-CN" altLang="en-US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</a:rPr>
              <a:t>和</a:t>
            </a:r>
            <a:r>
              <a:rPr kumimoji="1" lang="en-US" altLang="zh-CN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</a:rPr>
              <a:t>intro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（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most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 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important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 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part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）时间不够自己读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abstract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即可。</a:t>
            </a: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pPr marL="0" indent="0">
              <a:buNone/>
            </a:pP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</a:rPr>
              <a:t>逐段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截图喂给</a:t>
            </a:r>
            <a:r>
              <a:rPr kumimoji="1" lang="en-US" altLang="zh-CN" dirty="0" err="1">
                <a:latin typeface="Libian SC" panose="02010600040101010101" pitchFamily="2" charset="-122"/>
                <a:ea typeface="Libian SC" panose="02010600040101010101" pitchFamily="2" charset="-122"/>
              </a:rPr>
              <a:t>chatgpt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让他进行总结解释，把不理解的词句多问问，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background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重点读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abstract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中提到过的内容，并跳过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method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中数学部分。</a:t>
            </a: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pPr marL="0" indent="0">
              <a:buNone/>
            </a:pP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pPr marL="0" indent="0">
              <a:buNone/>
            </a:pP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重点需要让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总结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method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的流程，可以让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给你一个</a:t>
            </a:r>
            <a:r>
              <a:rPr kumimoji="1" lang="zh-CN" altLang="en-US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</a:rPr>
              <a:t>简单的例子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帮助理解。实验部分请一定要给详细的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prompt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让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总结配置（包括数据集！）、结果，并找到近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2-3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年发表的工作是否有类似但未对比的，可以标记下来之后阅读</a:t>
            </a:r>
            <a:r>
              <a:rPr kumimoji="1"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910622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8131DF-C6B2-C755-7C47-AE2C6CC56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95642"/>
            <a:ext cx="10515600" cy="633358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3200" b="1" dirty="0">
                <a:latin typeface="SimHei" panose="02010609060101010101" pitchFamily="49" charset="-122"/>
                <a:ea typeface="SimHei" panose="02010609060101010101" pitchFamily="49" charset="-122"/>
              </a:rPr>
              <a:t>如何使用</a:t>
            </a:r>
            <a:r>
              <a:rPr kumimoji="1" lang="en-US" altLang="zh-CN" sz="3200" b="1" dirty="0">
                <a:latin typeface="SimHei" panose="02010609060101010101" pitchFamily="49" charset="-122"/>
                <a:ea typeface="SimHei" panose="02010609060101010101" pitchFamily="49" charset="-122"/>
              </a:rPr>
              <a:t>ai</a:t>
            </a:r>
            <a:r>
              <a:rPr kumimoji="1" lang="zh-CN" altLang="en-US" sz="3200" b="1" dirty="0">
                <a:latin typeface="SimHei" panose="02010609060101010101" pitchFamily="49" charset="-122"/>
                <a:ea typeface="SimHei" panose="02010609060101010101" pitchFamily="49" charset="-122"/>
              </a:rPr>
              <a:t>帮助我们学习</a:t>
            </a:r>
            <a:r>
              <a:rPr kumimoji="1" lang="en-US" altLang="zh-CN" sz="3200" b="1" dirty="0">
                <a:latin typeface="SimHei" panose="02010609060101010101" pitchFamily="49" charset="-122"/>
                <a:ea typeface="SimHei" panose="02010609060101010101" pitchFamily="49" charset="-122"/>
              </a:rPr>
              <a:t>C</a:t>
            </a:r>
            <a:r>
              <a:rPr kumimoji="1" lang="zh-CN" altLang="en-US" sz="3200" b="1" dirty="0">
                <a:latin typeface="SimHei" panose="02010609060101010101" pitchFamily="49" charset="-122"/>
                <a:ea typeface="SimHei" panose="02010609060101010101" pitchFamily="49" charset="-122"/>
              </a:rPr>
              <a:t>语言程序设计课程</a:t>
            </a:r>
          </a:p>
        </p:txBody>
      </p:sp>
    </p:spTree>
    <p:extLst>
      <p:ext uri="{BB962C8B-B14F-4D97-AF65-F5344CB8AC3E}">
        <p14:creationId xmlns:p14="http://schemas.microsoft.com/office/powerpoint/2010/main" val="1291084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0313F7-7E93-85CC-9001-F4FC0DFCA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最最最</a:t>
            </a:r>
            <a:r>
              <a:rPr kumimoji="1" lang="en-US" altLang="zh-CN" sz="3200" dirty="0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low</a:t>
            </a:r>
            <a:r>
              <a:rPr kumimoji="1" lang="zh-CN" altLang="en-US" sz="3200" dirty="0">
                <a:latin typeface="Times New Roman" panose="02020603050405020304" pitchFamily="18" charset="0"/>
                <a:ea typeface="SimHei" panose="02010609060101010101" pitchFamily="49" charset="-122"/>
                <a:cs typeface="Times New Roman" panose="02020603050405020304" pitchFamily="18" charset="0"/>
              </a:rPr>
              <a:t>的方法：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DB4933B-3600-BCB6-9B01-ED4A9E039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500" y="1522254"/>
            <a:ext cx="5511800" cy="41656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27398FF-FF09-08E1-83DE-07E8202313C9}"/>
              </a:ext>
            </a:extLst>
          </p:cNvPr>
          <p:cNvSpPr txBox="1"/>
          <p:nvPr/>
        </p:nvSpPr>
        <p:spPr>
          <a:xfrm>
            <a:off x="6531033" y="1522254"/>
            <a:ext cx="49876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适用对象：</a:t>
            </a:r>
            <a:endParaRPr kumimoji="1" lang="en-US" altLang="zh-CN" sz="3200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r>
              <a:rPr kumimoji="1" lang="zh-CN" altLang="en-US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选择本课程是因为，各种原因没选计科导以至于必须学</a:t>
            </a:r>
            <a:r>
              <a:rPr kumimoji="1" lang="en-US" altLang="zh-CN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C</a:t>
            </a:r>
            <a:r>
              <a:rPr kumimoji="1" lang="zh-CN" altLang="en-US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的，对能力提升和成绩没有需求的非计算机类专业学生。</a:t>
            </a:r>
            <a:endParaRPr kumimoji="1" lang="en-US" altLang="zh-CN" sz="3200" dirty="0">
              <a:latin typeface="Libian SC" panose="02010600040101010101" pitchFamily="2" charset="-122"/>
              <a:ea typeface="Libian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8320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A1FEFC14-28BD-4EEB-0D09-BCE62A223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0259" y="160021"/>
            <a:ext cx="7171481" cy="6537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543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EAF952-A57D-BB1E-EAA9-55C70063A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33045"/>
            <a:ext cx="9843655" cy="620395"/>
          </a:xfrm>
        </p:spPr>
        <p:txBody>
          <a:bodyPr>
            <a:normAutofit/>
          </a:bodyPr>
          <a:lstStyle/>
          <a:p>
            <a:r>
              <a:rPr kumimoji="1" lang="zh-CN" altLang="en-US" sz="3200" dirty="0">
                <a:latin typeface="SimHei" panose="02010609060101010101" pitchFamily="49" charset="-122"/>
                <a:ea typeface="SimHei" panose="02010609060101010101" pitchFamily="49" charset="-122"/>
              </a:rPr>
              <a:t>进阶：不好意思问老师助教或同学们的学生，</a:t>
            </a:r>
            <a:r>
              <a:rPr kumimoji="1" lang="en-US" altLang="zh-CN" sz="3200" dirty="0" err="1">
                <a:latin typeface="SimHei" panose="02010609060101010101" pitchFamily="49" charset="-122"/>
                <a:ea typeface="SimHei" panose="02010609060101010101" pitchFamily="49" charset="-122"/>
              </a:rPr>
              <a:t>i</a:t>
            </a:r>
            <a:r>
              <a:rPr kumimoji="1" lang="zh-CN" altLang="en-US" sz="3200" dirty="0">
                <a:latin typeface="SimHei" panose="02010609060101010101" pitchFamily="49" charset="-122"/>
                <a:ea typeface="SimHei" panose="02010609060101010101" pitchFamily="49" charset="-122"/>
              </a:rPr>
              <a:t>人利器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3D75AA03-C5EA-F333-4D3A-CADF3F41E6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8800"/>
            <a:ext cx="9680325" cy="352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5510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786AEA5-3E3B-3C24-E3B0-050038F9B7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1054" y="257299"/>
            <a:ext cx="11249891" cy="660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497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811AE8E-7CA4-7E10-D9BD-A5A90EE02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730" y="0"/>
            <a:ext cx="6408712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33A7DF4-6362-82E6-C2BD-7F09C5CFB45A}"/>
              </a:ext>
            </a:extLst>
          </p:cNvPr>
          <p:cNvSpPr txBox="1"/>
          <p:nvPr/>
        </p:nvSpPr>
        <p:spPr>
          <a:xfrm>
            <a:off x="407963" y="900332"/>
            <a:ext cx="422030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现在是大</a:t>
            </a:r>
            <a:r>
              <a:rPr kumimoji="1" lang="en-US" altLang="zh-CN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时代！</a:t>
            </a:r>
            <a:endParaRPr kumimoji="1" lang="en-US" altLang="zh-CN" sz="3200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endParaRPr kumimoji="1" lang="en-US" altLang="zh-CN" sz="3200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r>
              <a:rPr kumimoji="1" lang="en-US" altLang="zh-CN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发展迅速，从我大二时它堪大用到如今让我难堪大用只用了</a:t>
            </a:r>
            <a:r>
              <a:rPr kumimoji="1" lang="en-US" altLang="zh-CN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4</a:t>
            </a:r>
            <a:r>
              <a:rPr kumimoji="1" lang="zh-CN" altLang="en-US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年不到。未来</a:t>
            </a:r>
            <a:r>
              <a:rPr kumimoji="1" lang="en-US" altLang="zh-CN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训练成本会更低，模型参数更大能力也会越来越强，我们应该合理利用</a:t>
            </a:r>
            <a:r>
              <a:rPr kumimoji="1" lang="en-US" altLang="zh-CN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、拥抱</a:t>
            </a:r>
            <a:r>
              <a:rPr kumimoji="1" lang="en-US" altLang="zh-CN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sz="3200" dirty="0">
                <a:latin typeface="Libian SC" panose="02010600040101010101" pitchFamily="2" charset="-122"/>
                <a:ea typeface="Libian SC" panose="02010600040101010101" pitchFamily="2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7236675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D7CFD23-4A9C-5C02-451B-B59B4BC210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4578" y="207818"/>
            <a:ext cx="9962843" cy="617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7592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D0B3E27-4DED-3829-07D6-15155BD5A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372" y="207905"/>
            <a:ext cx="8167255" cy="644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9434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EF9947-37FF-F0E6-9C22-7A9EAC74C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540" y="727948"/>
            <a:ext cx="7818120" cy="589915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3200" dirty="0">
                <a:latin typeface="SimHei" panose="02010609060101010101" pitchFamily="49" charset="-122"/>
                <a:ea typeface="SimHei" panose="02010609060101010101" pitchFamily="49" charset="-122"/>
              </a:rPr>
              <a:t>还是不会？没关系！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34E97E4E-247B-7312-8EC0-D3F2A34AE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200" y="1676400"/>
            <a:ext cx="10261600" cy="35052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B66E07D-B2C7-F493-2D56-514EAA401959}"/>
              </a:ext>
            </a:extLst>
          </p:cNvPr>
          <p:cNvSpPr txBox="1"/>
          <p:nvPr/>
        </p:nvSpPr>
        <p:spPr>
          <a:xfrm>
            <a:off x="3505200" y="5760720"/>
            <a:ext cx="7853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别担心！你给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说的一切秘密老师和助教都不会知道</a:t>
            </a:r>
          </a:p>
        </p:txBody>
      </p:sp>
    </p:spTree>
    <p:extLst>
      <p:ext uri="{BB962C8B-B14F-4D97-AF65-F5344CB8AC3E}">
        <p14:creationId xmlns:p14="http://schemas.microsoft.com/office/powerpoint/2010/main" val="2427908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14ECF27-25F0-F475-C951-59BE023223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2498" y="0"/>
            <a:ext cx="103411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193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FEAEBDD-BB3D-5903-E853-CE6D69C2F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945" y="112242"/>
            <a:ext cx="8575964" cy="664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190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984FDE9-FF00-F45B-3731-9519A3BCD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50" y="13983"/>
            <a:ext cx="7733351" cy="684401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7935CE1-AD89-5641-D340-06018CFF3A21}"/>
              </a:ext>
            </a:extLst>
          </p:cNvPr>
          <p:cNvSpPr txBox="1"/>
          <p:nvPr/>
        </p:nvSpPr>
        <p:spPr>
          <a:xfrm>
            <a:off x="8432800" y="1977505"/>
            <a:ext cx="3241964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</a:t>
            </a:r>
          </a:p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</a:t>
            </a:r>
            <a:b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1"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gcc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–o </a:t>
            </a:r>
            <a:r>
              <a:rPr kumimoji="1"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eof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eof.c</a:t>
            </a:r>
            <a:b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gcc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–g –o </a:t>
            </a:r>
            <a:r>
              <a:rPr kumimoji="1"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eof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eof.c</a:t>
            </a:r>
            <a:r>
              <a:rPr kumimoji="1" lang="en-US" altLang="zh-CN" dirty="0"/>
              <a:t>)</a:t>
            </a:r>
          </a:p>
          <a:p>
            <a:endParaRPr kumimoji="1" lang="en-US" altLang="zh-CN" dirty="0"/>
          </a:p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./</a:t>
            </a:r>
            <a:r>
              <a:rPr kumimoji="1"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eof</a:t>
            </a:r>
            <a:endParaRPr kumimoji="1"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1836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CCD2D186-8369-7762-057E-0C0DCAA0C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48" y="590842"/>
            <a:ext cx="11832704" cy="531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5894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768EB9E-FAFE-66BB-5ECD-49712D4DD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2514" y="1"/>
            <a:ext cx="8664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360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A6A175C-DE4E-093D-7E56-79CC85E98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865" y="367225"/>
            <a:ext cx="10796270" cy="581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1215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5821328-7ABA-9162-59DD-788F4FB10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56" y="0"/>
            <a:ext cx="11807887" cy="199907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58052F3-2A10-542C-7D9A-72E6CDAC0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604" y="1530956"/>
            <a:ext cx="9550791" cy="476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636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C55107F-0629-9870-2D5C-E636679E9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8530" y="-10767"/>
            <a:ext cx="9850714" cy="686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133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E2B2FC1-2EA5-8E9F-4342-2E3D59022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066" y="411774"/>
            <a:ext cx="5194300" cy="57531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573258B-9F17-7220-7BF9-ADD9835689AB}"/>
              </a:ext>
            </a:extLst>
          </p:cNvPr>
          <p:cNvSpPr txBox="1"/>
          <p:nvPr/>
        </p:nvSpPr>
        <p:spPr>
          <a:xfrm>
            <a:off x="633046" y="-54379"/>
            <a:ext cx="5462954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是一个强大的工具，简单的五子棋项目已经能通过</a:t>
            </a:r>
            <a:r>
              <a:rPr kumimoji="1" lang="en-US" altLang="zh-CN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prompt</a:t>
            </a:r>
            <a:r>
              <a:rPr kumimoji="1" lang="zh-CN" altLang="en-US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一行代码都不写就能完成。作为这门课程的助教，我鼓励大家正确使用</a:t>
            </a:r>
            <a:r>
              <a:rPr kumimoji="1" lang="en-US" altLang="zh-CN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来学习课程，但很遗憾的是，我无法阻止大家不正确使用</a:t>
            </a:r>
            <a:r>
              <a:rPr kumimoji="1" lang="en-US" altLang="zh-CN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完成课程任务，也没有合适的手段检测大家代码</a:t>
            </a:r>
            <a:r>
              <a:rPr kumimoji="1" lang="en-US" altLang="zh-CN" sz="2800" dirty="0" err="1">
                <a:latin typeface="Libian SC" panose="02010600040101010101" pitchFamily="2" charset="-122"/>
                <a:ea typeface="Libian SC" panose="02010600040101010101" pitchFamily="2" charset="-122"/>
              </a:rPr>
              <a:t>aigc</a:t>
            </a:r>
            <a:r>
              <a:rPr kumimoji="1" lang="zh-CN" altLang="en-US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的比例，更不可能一个个检查大家的</a:t>
            </a:r>
            <a:r>
              <a:rPr kumimoji="1" lang="en-US" altLang="zh-CN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prompt</a:t>
            </a:r>
            <a:r>
              <a:rPr kumimoji="1" lang="zh-CN" altLang="en-US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，只能靠大家的自我约束与自我驱动。</a:t>
            </a:r>
            <a:br>
              <a:rPr kumimoji="1" lang="en-US" altLang="zh-CN" sz="2800" dirty="0">
                <a:latin typeface="Libian SC" panose="02010600040101010101" pitchFamily="2" charset="-122"/>
                <a:ea typeface="Libian SC" panose="02010600040101010101" pitchFamily="2" charset="-122"/>
              </a:rPr>
            </a:br>
            <a:r>
              <a:rPr kumimoji="1" lang="zh-CN" altLang="en-US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或许未来有一天我们的</a:t>
            </a:r>
            <a:r>
              <a:rPr kumimoji="1" lang="en-US" altLang="zh-CN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coding</a:t>
            </a:r>
            <a:r>
              <a:rPr kumimoji="1" lang="zh-CN" altLang="en-US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工作都会交给</a:t>
            </a:r>
            <a:r>
              <a:rPr kumimoji="1" lang="en-US" altLang="zh-CN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来做，但我衷心希望作为接受过最好双非教育的我们，可以提出更有竞争力和实用价值的</a:t>
            </a:r>
            <a:r>
              <a:rPr kumimoji="1" lang="en-US" altLang="zh-CN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prompt</a:t>
            </a:r>
            <a:r>
              <a:rPr kumimoji="1" lang="zh-CN" altLang="en-US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，而不是只是一句：给我写一个</a:t>
            </a:r>
            <a:r>
              <a:rPr kumimoji="1" lang="en-US" altLang="zh-CN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c</a:t>
            </a:r>
            <a:r>
              <a:rPr kumimoji="1" lang="zh-CN" altLang="en-US" sz="2800" dirty="0">
                <a:latin typeface="Libian SC" panose="02010600040101010101" pitchFamily="2" charset="-122"/>
                <a:ea typeface="Libian SC" panose="02010600040101010101" pitchFamily="2" charset="-122"/>
              </a:rPr>
              <a:t>语言五子棋程序。</a:t>
            </a:r>
          </a:p>
        </p:txBody>
      </p:sp>
    </p:spTree>
    <p:extLst>
      <p:ext uri="{BB962C8B-B14F-4D97-AF65-F5344CB8AC3E}">
        <p14:creationId xmlns:p14="http://schemas.microsoft.com/office/powerpoint/2010/main" val="36274305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F4C01E-370D-B9A8-A65F-E385110C1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260" y="1321422"/>
            <a:ext cx="10317480" cy="4215155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5400" dirty="0">
                <a:latin typeface="Libian SC" panose="02010600040101010101" pitchFamily="2" charset="-122"/>
                <a:ea typeface="Libian SC" panose="02010600040101010101" pitchFamily="2" charset="-122"/>
              </a:rPr>
              <a:t>谢谢大家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21F6375-1C6B-8B68-2A05-ECC380C95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837" y="720873"/>
            <a:ext cx="7772400" cy="120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28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D3822E5-6A4F-934F-13AF-5D3705509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7508487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0ED0211-D290-9D1F-3423-6B2B58E94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920" y="0"/>
            <a:ext cx="52471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160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5027EE-2BF0-3018-AF33-66E9879A3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83271" cy="858557"/>
          </a:xfrm>
        </p:spPr>
        <p:txBody>
          <a:bodyPr>
            <a:normAutofit/>
          </a:bodyPr>
          <a:lstStyle/>
          <a:p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单个函数</a:t>
            </a:r>
            <a:r>
              <a:rPr kumimoji="1" lang="en-US" altLang="zh-CN" sz="3600" dirty="0">
                <a:latin typeface="SimHei" panose="02010609060101010101" pitchFamily="49" charset="-122"/>
                <a:ea typeface="SimHei" panose="02010609060101010101" pitchFamily="49" charset="-122"/>
              </a:rPr>
              <a:t>/</a:t>
            </a:r>
            <a:r>
              <a:rPr kumimoji="1" lang="zh-CN" altLang="en-US" sz="3600" dirty="0">
                <a:latin typeface="SimHei" panose="02010609060101010101" pitchFamily="49" charset="-122"/>
                <a:ea typeface="SimHei" panose="02010609060101010101" pitchFamily="49" charset="-122"/>
              </a:rPr>
              <a:t>模块需要处理怎么办？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149870-A420-5741-A7D4-DB0796639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624"/>
            <a:ext cx="10515600" cy="4684339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核心思想：明确提出你的具体需求，监督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的行为</a:t>
            </a: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pPr marL="0" indent="0">
              <a:buNone/>
            </a:pP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pPr marL="0" indent="0">
              <a:buNone/>
            </a:pP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你需要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完成哪些任务，需要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用怎样的算法或思路，想要达到怎样的目标，</a:t>
            </a:r>
            <a:r>
              <a:rPr kumimoji="1" lang="zh-CN" altLang="en-US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</a:rPr>
              <a:t>不需要</a:t>
            </a:r>
            <a:r>
              <a:rPr kumimoji="1" lang="en-US" altLang="zh-CN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</a:rPr>
              <a:t>做什么它可能会额外自作多情的事。</a:t>
            </a:r>
            <a:endParaRPr kumimoji="1" lang="en-US" altLang="zh-CN" dirty="0">
              <a:solidFill>
                <a:srgbClr val="FF0000"/>
              </a:solidFill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pPr marL="0" indent="0">
              <a:buNone/>
            </a:pPr>
            <a:endParaRPr kumimoji="1" lang="en-US" altLang="zh-CN" dirty="0">
              <a:solidFill>
                <a:srgbClr val="FF0000"/>
              </a:solidFill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pPr marL="0" indent="0">
              <a:buNone/>
            </a:pP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如果你没有好的想法，在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执行任务前，特别是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agent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，请让它先告诉你它的思路，</a:t>
            </a:r>
            <a:r>
              <a:rPr kumimoji="1" lang="zh-CN" altLang="en-US" dirty="0">
                <a:solidFill>
                  <a:srgbClr val="FF0000"/>
                </a:solidFill>
                <a:latin typeface="Libian SC" panose="02010600040101010101" pitchFamily="2" charset="-122"/>
                <a:ea typeface="Libian SC" panose="02010600040101010101" pitchFamily="2" charset="-122"/>
              </a:rPr>
              <a:t>经过你的判断之后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一步一步进行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coding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和调试。</a:t>
            </a: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pPr marL="0" indent="0">
              <a:buNone/>
            </a:pP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（但请你仍然给它固定一个主线，不要让</a:t>
            </a:r>
            <a:r>
              <a:rPr kumimoji="1" lang="en-US" altLang="zh-CN" dirty="0">
                <a:latin typeface="Libian SC" panose="02010600040101010101" pitchFamily="2" charset="-122"/>
                <a:ea typeface="Libian SC" panose="02010600040101010101" pitchFamily="2" charset="-122"/>
              </a:rPr>
              <a:t>ai</a:t>
            </a:r>
            <a:r>
              <a:rPr kumimoji="1" lang="zh-CN" altLang="en-US" dirty="0">
                <a:latin typeface="Libian SC" panose="02010600040101010101" pitchFamily="2" charset="-122"/>
                <a:ea typeface="Libian SC" panose="02010600040101010101" pitchFamily="2" charset="-122"/>
              </a:rPr>
              <a:t>乱飞）</a:t>
            </a:r>
            <a:endParaRPr kumimoji="1" lang="en-US" altLang="zh-CN" dirty="0">
              <a:latin typeface="Libian SC" panose="02010600040101010101" pitchFamily="2" charset="-122"/>
              <a:ea typeface="Libian SC" panose="02010600040101010101" pitchFamily="2" charset="-122"/>
            </a:endParaRPr>
          </a:p>
          <a:p>
            <a:pPr marL="0" indent="0">
              <a:buNone/>
            </a:pPr>
            <a:endParaRPr kumimoji="1" lang="en-US" altLang="zh-CN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8736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11B433C3-39C6-54D0-9130-9A5012B70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44955"/>
            <a:ext cx="10515600" cy="324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831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7889F4-CF9E-50CC-4B23-BAED23136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925015-43B2-6BBF-17F8-F1F4C1D05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FF7540-DACB-35DB-EE0A-A672503D3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38" y="0"/>
            <a:ext cx="4668913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3F0ED10-7CD1-88F0-D9DC-8C00195A9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262" y="365125"/>
            <a:ext cx="68453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410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CFB124C-4B0C-4A81-8633-17257B1516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82006" y="569844"/>
            <a:ext cx="8427988" cy="5649981"/>
          </a:xfrm>
          <a:prstGeom prst="rect">
            <a:avLst/>
          </a:prstGeom>
          <a:ln>
            <a:noFill/>
          </a:ln>
          <a:effectLst>
            <a:outerShdw blurRad="317500" dist="317500" dir="7140000" sx="95000" sy="95000" algn="t" rotWithShape="0">
              <a:srgbClr val="000000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8639C9F-E65A-28B9-CF85-7211339FB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3155" b="2"/>
          <a:stretch>
            <a:fillRect/>
          </a:stretch>
        </p:blipFill>
        <p:spPr>
          <a:xfrm>
            <a:off x="1882006" y="569843"/>
            <a:ext cx="8450714" cy="564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738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E017D271-867B-2B66-8B80-74D7F06CA5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2929" b="-1"/>
          <a:stretch>
            <a:fillRect/>
          </a:stretch>
        </p:blipFill>
        <p:spPr>
          <a:xfrm>
            <a:off x="547545" y="547545"/>
            <a:ext cx="11088962" cy="576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38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</TotalTime>
  <Words>734</Words>
  <Application>Microsoft Macintosh PowerPoint</Application>
  <PresentationFormat>宽屏</PresentationFormat>
  <Paragraphs>39</Paragraphs>
  <Slides>31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8" baseType="lpstr">
      <vt:lpstr>等线</vt:lpstr>
      <vt:lpstr>等线 Light</vt:lpstr>
      <vt:lpstr>SimHei</vt:lpstr>
      <vt:lpstr>Libian SC</vt:lpstr>
      <vt:lpstr>Arial</vt:lpstr>
      <vt:lpstr>Times New Roman</vt:lpstr>
      <vt:lpstr>Office 主题​​</vt:lpstr>
      <vt:lpstr>Code is Cheap,  Show me your Prompt!</vt:lpstr>
      <vt:lpstr>PowerPoint 演示文稿</vt:lpstr>
      <vt:lpstr>PowerPoint 演示文稿</vt:lpstr>
      <vt:lpstr>PowerPoint 演示文稿</vt:lpstr>
      <vt:lpstr>单个函数/模块需要处理怎么办？</vt:lpstr>
      <vt:lpstr>PowerPoint 演示文稿</vt:lpstr>
      <vt:lpstr>PowerPoint 演示文稿</vt:lpstr>
      <vt:lpstr>PowerPoint 演示文稿</vt:lpstr>
      <vt:lpstr>PowerPoint 演示文稿</vt:lpstr>
      <vt:lpstr>多个version或者选择可以用注释的方法保留</vt:lpstr>
      <vt:lpstr>PowerPoint 演示文稿</vt:lpstr>
      <vt:lpstr>PowerPoint 演示文稿</vt:lpstr>
      <vt:lpstr>大项目/多个文件需要处理怎么办？</vt:lpstr>
      <vt:lpstr>想用ai读文献有什么技巧吗</vt:lpstr>
      <vt:lpstr>如何使用ai帮助我们学习C语言程序设计课程</vt:lpstr>
      <vt:lpstr>最最最low的方法：</vt:lpstr>
      <vt:lpstr>PowerPoint 演示文稿</vt:lpstr>
      <vt:lpstr>进阶：不好意思问老师助教或同学们的学生，i人利器</vt:lpstr>
      <vt:lpstr>PowerPoint 演示文稿</vt:lpstr>
      <vt:lpstr>PowerPoint 演示文稿</vt:lpstr>
      <vt:lpstr>PowerPoint 演示文稿</vt:lpstr>
      <vt:lpstr>还是不会？没关系！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谢谢大家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昊旭 李</dc:creator>
  <cp:lastModifiedBy>昊旭 李</cp:lastModifiedBy>
  <cp:revision>5</cp:revision>
  <dcterms:created xsi:type="dcterms:W3CDTF">2025-10-15T06:47:04Z</dcterms:created>
  <dcterms:modified xsi:type="dcterms:W3CDTF">2025-10-16T03:42:47Z</dcterms:modified>
</cp:coreProperties>
</file>

<file path=docProps/thumbnail.jpeg>
</file>